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7" r:id="rId4"/>
    <p:sldId id="266" r:id="rId5"/>
    <p:sldId id="265" r:id="rId6"/>
    <p:sldId id="264" r:id="rId7"/>
    <p:sldId id="263" r:id="rId8"/>
    <p:sldId id="262" r:id="rId9"/>
    <p:sldId id="260" r:id="rId10"/>
    <p:sldId id="259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0856"/>
    <a:srgbClr val="376092"/>
    <a:srgbClr val="15365D"/>
    <a:srgbClr val="84B6E3"/>
    <a:srgbClr val="D7B260"/>
    <a:srgbClr val="9ABB8D"/>
    <a:srgbClr val="0F79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195"/>
    <p:restoredTop sz="83771"/>
  </p:normalViewPr>
  <p:slideViewPr>
    <p:cSldViewPr snapToGrid="0" snapToObjects="1">
      <p:cViewPr varScale="1">
        <p:scale>
          <a:sx n="94" d="100"/>
          <a:sy n="94" d="100"/>
        </p:scale>
        <p:origin x="22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4" d="100"/>
          <a:sy n="134" d="100"/>
        </p:scale>
        <p:origin x="282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52736-5666-F541-ADDB-A00FC01BD4BB}" type="datetimeFigureOut">
              <a:rPr lang="en-US" smtClean="0"/>
              <a:t>6/4/17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21360-833E-9843-9CE4-C8D55BC74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44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tiff>
</file>

<file path=ppt/media/image13.tiff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57D46-EED9-5149-B39D-77BE892C510D}" type="datetimeFigureOut">
              <a:rPr lang="en-US" smtClean="0"/>
              <a:t>6/4/17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50F62-427F-044B-8DFB-FE02B4B25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70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Storage: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smtClean="0"/>
              <a:t>CMIP5 storage already at</a:t>
            </a:r>
            <a:r>
              <a:rPr lang="en-US" baseline="0" dirty="0" smtClean="0"/>
              <a:t> capacity and near end-of-life as well. We have a need to address a CMIP6 requirement of roughly 30PB AND migrate existing, legacy, data as well.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Our plan is to reach 20PB over the next 4 years, but budget constraints may impact the amount of data we are able to store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We are already compressing data to store as much as possible with limited resources</a:t>
            </a:r>
          </a:p>
          <a:p>
            <a:pPr marL="628650" lvl="1" indent="-171450">
              <a:buFont typeface="Arial" charset="0"/>
              <a:buChar char="•"/>
            </a:pPr>
            <a:endParaRPr lang="en-US" baseline="0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dirty="0" smtClean="0"/>
              <a:t>Transfer Rates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smtClean="0"/>
              <a:t>Tests as far back as 2014 have shown good</a:t>
            </a:r>
            <a:r>
              <a:rPr lang="en-US" baseline="0" dirty="0" smtClean="0"/>
              <a:t> results but w</a:t>
            </a:r>
            <a:r>
              <a:rPr lang="en-US" dirty="0" smtClean="0"/>
              <a:t>e are well</a:t>
            </a:r>
            <a:r>
              <a:rPr lang="en-US" baseline="0" dirty="0" smtClean="0"/>
              <a:t> behind our goal of being able to transfer 1PB/wk.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ICNWG hampered by limited personnel and budgets at various sites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Major storage and network upgrades may be needed to deploy 40Gb Ethernet and high-speed storage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Better rates are seen when multiple data streams are run at a time. Globus and GridFTP can do this relatively easily.</a:t>
            </a:r>
          </a:p>
          <a:p>
            <a:pPr marL="171450" lvl="0" indent="-171450">
              <a:buFont typeface="Arial" charset="0"/>
              <a:buChar char="•"/>
            </a:pPr>
            <a:endParaRPr lang="en-US" baseline="0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 smtClean="0"/>
              <a:t>Network efforts are currently focused on transfer software configuration and testing rather than rates.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50F62-427F-044B-8DFB-FE02B4B2590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69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Globus: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smtClean="0"/>
              <a:t>The Globus project provides a suite</a:t>
            </a:r>
            <a:r>
              <a:rPr lang="en-US" baseline="0" dirty="0" smtClean="0"/>
              <a:t> of software and services aimed at geographically distant compute resources. 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Those services include job management and submission across remote systems and transfers of large amounts of data.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Many organizations around the world have contributed to the Globus project, with Argonne NL and </a:t>
            </a:r>
            <a:r>
              <a:rPr lang="en-US" baseline="0" dirty="0" err="1" smtClean="0"/>
              <a:t>UofChicago</a:t>
            </a:r>
            <a:r>
              <a:rPr lang="en-US" baseline="0" dirty="0" smtClean="0"/>
              <a:t> being premier contributors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Many Globus services are free to use, though in the interest of self-sustainment, Globus does provide some subscription-based products</a:t>
            </a:r>
          </a:p>
          <a:p>
            <a:pPr marL="171450" lvl="0" indent="-171450">
              <a:buFont typeface="Arial" charset="0"/>
              <a:buChar char="•"/>
            </a:pPr>
            <a:endParaRPr lang="en-US" baseline="0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dirty="0" smtClean="0"/>
              <a:t>ESGF &amp;&amp; Globus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smtClean="0"/>
              <a:t>ESGF IDP and Data nodes use the Globus Toolkit</a:t>
            </a:r>
            <a:r>
              <a:rPr lang="en-US" baseline="0" dirty="0" smtClean="0"/>
              <a:t> (ver. 6) to authenticate and transfer climate data between sites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Uses GridFTP and </a:t>
            </a:r>
            <a:r>
              <a:rPr lang="en-US" baseline="0" dirty="0" err="1" smtClean="0"/>
              <a:t>MyProxy</a:t>
            </a:r>
            <a:endParaRPr lang="en-US" baseline="0" dirty="0" smtClean="0"/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GridFTP allows for </a:t>
            </a:r>
            <a:r>
              <a:rPr lang="en-US" baseline="0" dirty="0" err="1" smtClean="0"/>
              <a:t>eficient</a:t>
            </a:r>
            <a:r>
              <a:rPr lang="en-US" baseline="0" dirty="0" smtClean="0"/>
              <a:t>, multi-stream data transfers for authenticated users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Globus Online allows for increased parallelism of data transfers by using multiple streams on multiple nodes.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Will be used by DTN nodes once data is republished with DTN URLs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50F62-427F-044B-8DFB-FE02B4B2590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The ESGF-dedicated nodes are: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aimsdtn</a:t>
            </a:r>
            <a:r>
              <a:rPr lang="en-US" dirty="0" smtClean="0"/>
              <a:t>[1-6]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dirty="0" err="1" smtClean="0"/>
              <a:t>Aimsdtn</a:t>
            </a:r>
            <a:r>
              <a:rPr lang="en-US" dirty="0" smtClean="0"/>
              <a:t>[2-4] are DTN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dirty="0" err="1" smtClean="0"/>
              <a:t>Aimsdtn</a:t>
            </a:r>
            <a:r>
              <a:rPr lang="en-US" dirty="0" smtClean="0"/>
              <a:t>[5-6] are Synda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smtClean="0"/>
              <a:t>Aims[2-3]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Pcmdi</a:t>
            </a:r>
            <a:r>
              <a:rPr lang="en-US" dirty="0" smtClean="0"/>
              <a:t>[7,9,11]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Greyworm</a:t>
            </a:r>
            <a:r>
              <a:rPr lang="en-US" dirty="0" smtClean="0"/>
              <a:t>[1-7]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dirty="0" smtClean="0"/>
              <a:t>Current nodes</a:t>
            </a:r>
            <a:r>
              <a:rPr lang="en-US" baseline="0" dirty="0" smtClean="0"/>
              <a:t> are meeting needs, but LLNL is considering additional compute nodes, including GPGPU nodes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50F62-427F-044B-8DFB-FE02B4B259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960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The new 2PB CSSFS system is based on the </a:t>
            </a:r>
            <a:r>
              <a:rPr lang="en-US" dirty="0" err="1" smtClean="0"/>
              <a:t>DataDirect</a:t>
            </a:r>
            <a:r>
              <a:rPr lang="en-US" baseline="0" dirty="0" smtClean="0"/>
              <a:t> Networks (DDN) GS12KX-E, an appliance running </a:t>
            </a:r>
            <a:r>
              <a:rPr lang="en-US" baseline="0" dirty="0" err="1" smtClean="0"/>
              <a:t>SpectrumScale</a:t>
            </a:r>
            <a:r>
              <a:rPr lang="en-US" baseline="0" dirty="0" smtClean="0"/>
              <a:t> (GPFS).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Existing CSS01 and CSS02 systems are slated to be wiped and repurposed as ESGF scratch and publishing space.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 CSSFS system currently has 3 file systems; css03, </a:t>
            </a:r>
            <a:r>
              <a:rPr lang="en-US" baseline="0" dirty="0" err="1" smtClean="0"/>
              <a:t>cscratch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user_pub</a:t>
            </a:r>
            <a:r>
              <a:rPr lang="en-US" baseline="0" dirty="0" smtClean="0"/>
              <a:t>; but </a:t>
            </a:r>
            <a:r>
              <a:rPr lang="en-US" baseline="0" dirty="0" err="1" smtClean="0"/>
              <a:t>user_pub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cscratch</a:t>
            </a:r>
            <a:r>
              <a:rPr lang="en-US" baseline="0" dirty="0" smtClean="0"/>
              <a:t> may be moved to the old DDN 9900 systems when they are repurposed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Clients needing access to css03 file systems have native </a:t>
            </a:r>
            <a:r>
              <a:rPr lang="en-US" baseline="0" dirty="0" err="1" smtClean="0"/>
              <a:t>gpfs</a:t>
            </a:r>
            <a:r>
              <a:rPr lang="en-US" baseline="0" dirty="0" smtClean="0"/>
              <a:t> client connections (i.e., not NFS)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Expansion will happen by buying another set of controllers this year and then adding lots and lots of disks as budget permits over the coming years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50F62-427F-044B-8DFB-FE02B4B259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144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The Data</a:t>
            </a:r>
            <a:r>
              <a:rPr lang="en-US" baseline="0" dirty="0" smtClean="0"/>
              <a:t> Transfer Nodes (DTNs) site on the 100Gbps ES Net Science DMZ.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aimsdtn</a:t>
            </a:r>
            <a:r>
              <a:rPr lang="en-US" dirty="0" smtClean="0"/>
              <a:t>[1-6]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dirty="0" err="1" smtClean="0"/>
              <a:t>Aimsdtn</a:t>
            </a:r>
            <a:r>
              <a:rPr lang="en-US" dirty="0" smtClean="0"/>
              <a:t>[2-4] are DTN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dirty="0" err="1" smtClean="0"/>
              <a:t>Aimsdtn</a:t>
            </a:r>
            <a:r>
              <a:rPr lang="en-US" dirty="0" smtClean="0"/>
              <a:t>[5-6] are Synda</a:t>
            </a:r>
          </a:p>
          <a:p>
            <a:r>
              <a:rPr lang="en-US" baseline="0" dirty="0" smtClean="0"/>
              <a:t>* Currently, the URLs for published data all refer to a single data node inside the LLNL enclave. Once the data is republished for Globus transfers, data can be pulled through the DTNs at much higher speeds.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50F62-427F-044B-8DFB-FE02B4B259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00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DTN/Synda</a:t>
            </a:r>
            <a:r>
              <a:rPr lang="en-US" baseline="0" dirty="0" smtClean="0"/>
              <a:t> nodes are in Science DMZ for max performance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Have 10 Gb/s connections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Effort to republish URLs to enable Globus transfers on DTN Nodes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Nodes inside firewall limited to 1Gb/s external network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Include ESGF data and index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nodes</a:t>
            </a:r>
          </a:p>
          <a:p>
            <a:pPr marL="628650" lvl="1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50F62-427F-044B-8DFB-FE02B4B259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791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PerfSONAR</a:t>
            </a:r>
            <a:r>
              <a:rPr lang="en-US" baseline="0" dirty="0" smtClean="0"/>
              <a:t> run by </a:t>
            </a:r>
            <a:r>
              <a:rPr lang="en-US" baseline="0" dirty="0" err="1" smtClean="0"/>
              <a:t>Esnet</a:t>
            </a:r>
            <a:r>
              <a:rPr lang="en-US" baseline="0" dirty="0" smtClean="0"/>
              <a:t> team with </a:t>
            </a:r>
            <a:r>
              <a:rPr lang="en-US" baseline="0" dirty="0" err="1" smtClean="0"/>
              <a:t>PerfSONAR</a:t>
            </a:r>
            <a:r>
              <a:rPr lang="en-US" baseline="0" dirty="0" smtClean="0"/>
              <a:t> nodes at each site. This allows a great way to view both </a:t>
            </a:r>
            <a:r>
              <a:rPr lang="en-US" baseline="0" dirty="0" err="1" smtClean="0"/>
              <a:t>instantaeous</a:t>
            </a:r>
            <a:r>
              <a:rPr lang="en-US" baseline="0" dirty="0" smtClean="0"/>
              <a:t> and historical status of the network as well as status of changes.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50F62-427F-044B-8DFB-FE02B4B2590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6140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Synda is the chosen</a:t>
            </a:r>
            <a:r>
              <a:rPr lang="en-US" baseline="0" dirty="0" smtClean="0"/>
              <a:t> method for Tier1 site-site replication of ESGF data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Test federation set up between Tier1 sites to test replication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Current overhaul of certificate generation and handling has delayed efforts, but was deemed necessary due to many certificate problems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Examples: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 dataset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search cmip5 MOHC HadGEM2-A amip4xCO2 mon </a:t>
            </a:r>
            <a:r>
              <a:rPr lang="en-US" dirty="0" err="1" smtClean="0"/>
              <a:t>atmos</a:t>
            </a:r>
            <a:r>
              <a:rPr lang="en-US" dirty="0" smtClean="0"/>
              <a:t> Amon r1i1p1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search rcp85 3hr start=2005-01-01T00:00:00Z end=2100-12-31T23:59:59Z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search project=CORDEX 'query=</a:t>
            </a:r>
            <a:r>
              <a:rPr lang="en-US" dirty="0" err="1" smtClean="0"/>
              <a:t>domain:EUR</a:t>
            </a:r>
            <a:r>
              <a:rPr lang="en-US" dirty="0" smtClean="0"/>
              <a:t>*11*'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search cmip5 mon </a:t>
            </a:r>
            <a:r>
              <a:rPr lang="en-US" dirty="0" err="1" smtClean="0"/>
              <a:t>atmos</a:t>
            </a:r>
            <a:r>
              <a:rPr lang="en-US" dirty="0" smtClean="0"/>
              <a:t> -l 5000 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 file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search rcp85 3hr </a:t>
            </a:r>
            <a:r>
              <a:rPr lang="en-US" dirty="0" err="1" smtClean="0"/>
              <a:t>timeslice</a:t>
            </a:r>
            <a:r>
              <a:rPr lang="en-US" dirty="0" smtClean="0"/>
              <a:t>=20050101-21001231 -f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search </a:t>
            </a:r>
            <a:r>
              <a:rPr lang="en-US" dirty="0" err="1" smtClean="0"/>
              <a:t>timeslice</a:t>
            </a:r>
            <a:r>
              <a:rPr lang="en-US" dirty="0" smtClean="0"/>
              <a:t>=00100101-20501231 model=GFDL-ESM2M "Air Temperature" -f 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Download file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get tasmax_day_FGOALS-s2_piControl_r1i1p1_20160101-20161231.nc 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 a large number of files with install / remove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install CMIP5 CNRM-CM5 </a:t>
            </a:r>
            <a:r>
              <a:rPr lang="en-US" dirty="0" err="1" smtClean="0"/>
              <a:t>tas</a:t>
            </a:r>
            <a:r>
              <a:rPr lang="en-US" dirty="0" smtClean="0"/>
              <a:t> </a:t>
            </a:r>
            <a:r>
              <a:rPr lang="en-US" dirty="0" err="1" smtClean="0"/>
              <a:t>pr</a:t>
            </a:r>
            <a:r>
              <a:rPr lang="en-US" dirty="0" smtClean="0"/>
              <a:t> </a:t>
            </a:r>
            <a:r>
              <a:rPr lang="en-US" dirty="0" err="1" smtClean="0"/>
              <a:t>areacello</a:t>
            </a:r>
            <a:r>
              <a:rPr lang="en-US" dirty="0" smtClean="0"/>
              <a:t>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remove </a:t>
            </a:r>
            <a:r>
              <a:rPr lang="en-US" dirty="0" err="1" smtClean="0"/>
              <a:t>areacello</a:t>
            </a:r>
            <a:r>
              <a:rPr lang="en-US" dirty="0" smtClean="0"/>
              <a:t> 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Explore metadata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dump </a:t>
            </a:r>
            <a:r>
              <a:rPr lang="en-US" dirty="0" err="1" smtClean="0"/>
              <a:t>tas</a:t>
            </a:r>
            <a:r>
              <a:rPr lang="en-US" dirty="0" smtClean="0"/>
              <a:t> GFDL-ESM2M -F line -f -C </a:t>
            </a:r>
            <a:r>
              <a:rPr lang="en-US" dirty="0" err="1" smtClean="0"/>
              <a:t>size,filename</a:t>
            </a:r>
            <a:r>
              <a:rPr lang="en-US" dirty="0" smtClean="0"/>
              <a:t>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variable | less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variable "Air Temperature"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variable </a:t>
            </a:r>
            <a:r>
              <a:rPr lang="en-US" dirty="0" err="1" smtClean="0"/>
              <a:t>wind_speed_of_gust</a:t>
            </a:r>
            <a:r>
              <a:rPr lang="en-US" dirty="0" smtClean="0"/>
              <a:t> export COLUMNS ; 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 smtClean="0"/>
              <a:t>synda</a:t>
            </a:r>
            <a:r>
              <a:rPr lang="en-US" dirty="0" smtClean="0"/>
              <a:t> variable -s | cut -c 1-20 | column | less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50F62-427F-044B-8DFB-FE02B4B2590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071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50F62-427F-044B-8DFB-FE02B4B2590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362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9" t="27008" r="14231" b="37094"/>
          <a:stretch/>
        </p:blipFill>
        <p:spPr>
          <a:xfrm>
            <a:off x="67790" y="5833015"/>
            <a:ext cx="2523009" cy="9647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end page">
    <p:bg>
      <p:bgPr>
        <a:solidFill>
          <a:srgbClr val="0F4F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53" t="9911" r="-112" b="13799"/>
          <a:stretch/>
        </p:blipFill>
        <p:spPr>
          <a:xfrm>
            <a:off x="-1032096" y="0"/>
            <a:ext cx="13224095" cy="6858000"/>
          </a:xfrm>
          <a:prstGeom prst="rect">
            <a:avLst/>
          </a:prstGeom>
        </p:spPr>
      </p:pic>
      <p:grpSp>
        <p:nvGrpSpPr>
          <p:cNvPr id="19" name="Group 18"/>
          <p:cNvGrpSpPr/>
          <p:nvPr userDrawn="1"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0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pic>
        <p:nvPicPr>
          <p:cNvPr id="26" name="Picture 25" descr="LLNL_Logo_WHT-LRG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56328" y="5430706"/>
            <a:ext cx="4803331" cy="81700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951" y="5329238"/>
            <a:ext cx="1025652" cy="101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957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0994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785257"/>
            <a:ext cx="10018713" cy="4005943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1009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1878835"/>
            <a:ext cx="4895055" cy="391236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1878833"/>
            <a:ext cx="4895056" cy="391236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9" t="27008" r="14231" b="37094"/>
          <a:stretch/>
        </p:blipFill>
        <p:spPr>
          <a:xfrm>
            <a:off x="27704" y="6447230"/>
            <a:ext cx="1074266" cy="410770"/>
          </a:xfrm>
          <a:prstGeom prst="rect">
            <a:avLst/>
          </a:prstGeom>
        </p:spPr>
      </p:pic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11590107" y="6447230"/>
            <a:ext cx="5511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  <p:sldLayoutId id="2147483668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10.JP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0" y="821268"/>
            <a:ext cx="8574622" cy="2616199"/>
          </a:xfrm>
          <a:effectLst/>
        </p:spPr>
        <p:txBody>
          <a:bodyPr/>
          <a:lstStyle/>
          <a:p>
            <a:r>
              <a:rPr lang="en-US" b="1" dirty="0" smtClean="0">
                <a:solidFill>
                  <a:srgbClr val="8F0856"/>
                </a:solidFill>
              </a:rPr>
              <a:t>Hardware, Network, and Data Transfer</a:t>
            </a:r>
            <a:endParaRPr lang="en-US" b="1" dirty="0">
              <a:solidFill>
                <a:srgbClr val="8F0856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4008966"/>
            <a:ext cx="6987645" cy="2696634"/>
          </a:xfrm>
        </p:spPr>
        <p:txBody>
          <a:bodyPr>
            <a:normAutofit/>
          </a:bodyPr>
          <a:lstStyle/>
          <a:p>
            <a:r>
              <a:rPr lang="en-US" b="1" dirty="0" smtClean="0"/>
              <a:t>Cameron Harr</a:t>
            </a:r>
            <a:endParaRPr lang="en-US" dirty="0" smtClean="0"/>
          </a:p>
          <a:p>
            <a:r>
              <a:rPr lang="en-US" dirty="0" smtClean="0"/>
              <a:t>Livermore Computing</a:t>
            </a:r>
          </a:p>
          <a:p>
            <a:endParaRPr lang="en-US" dirty="0" smtClean="0"/>
          </a:p>
          <a:p>
            <a:r>
              <a:rPr lang="en-US" dirty="0" smtClean="0"/>
              <a:t>2017 Triennial Project Review, Potomac, MD</a:t>
            </a:r>
          </a:p>
          <a:p>
            <a:r>
              <a:rPr lang="en-US" dirty="0" smtClean="0"/>
              <a:t>June 8 – 9, 2017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731750"/>
              </p:ext>
            </p:extLst>
          </p:nvPr>
        </p:nvGraphicFramePr>
        <p:xfrm>
          <a:off x="221674" y="196809"/>
          <a:ext cx="2938086" cy="5551712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3255">
                  <a:extLst>
                    <a:ext uri="{9D8B030D-6E8A-4147-A177-3AD203B41FA5}">
                      <a16:colId xmlns="" xmlns:a16="http://schemas.microsoft.com/office/drawing/2014/main" val="4094529835"/>
                    </a:ext>
                  </a:extLst>
                </a:gridCol>
                <a:gridCol w="308635">
                  <a:extLst>
                    <a:ext uri="{9D8B030D-6E8A-4147-A177-3AD203B41FA5}">
                      <a16:colId xmlns="" xmlns:a16="http://schemas.microsoft.com/office/drawing/2014/main" val="3537846017"/>
                    </a:ext>
                  </a:extLst>
                </a:gridCol>
                <a:gridCol w="2122152">
                  <a:extLst>
                    <a:ext uri="{9D8B030D-6E8A-4147-A177-3AD203B41FA5}">
                      <a16:colId xmlns="" xmlns:a16="http://schemas.microsoft.com/office/drawing/2014/main" val="2941850290"/>
                    </a:ext>
                  </a:extLst>
                </a:gridCol>
                <a:gridCol w="234044">
                  <a:extLst>
                    <a:ext uri="{9D8B030D-6E8A-4147-A177-3AD203B41FA5}">
                      <a16:colId xmlns="" xmlns:a16="http://schemas.microsoft.com/office/drawing/2014/main" val="3236593955"/>
                    </a:ext>
                  </a:extLst>
                </a:gridCol>
              </a:tblGrid>
              <a:tr h="269079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Task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2886" marR="32886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R&amp;D Area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2886" marR="32886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2886" marR="32886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45007178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1.1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 Management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37134001"/>
                  </a:ext>
                </a:extLst>
              </a:tr>
              <a:tr h="215527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1.2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User Interface and Search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44074419"/>
                  </a:ext>
                </a:extLst>
              </a:tr>
              <a:tr h="18288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1.3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Hardware &amp; Network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355056994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1.4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 Transfer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864763846"/>
                  </a:ext>
                </a:extLst>
              </a:tr>
              <a:tr h="196308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Installation (Containerized)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98299037"/>
                  </a:ext>
                </a:extLst>
              </a:tr>
              <a:tr h="20320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Authentication &amp; Authorization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97942482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Federation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661158377"/>
                  </a:ext>
                </a:extLst>
              </a:tr>
              <a:tr h="18451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Quality Control &amp; Assurance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86033466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1.9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Replication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0967730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Distributed Search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06525320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Metrics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91576173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User Notification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32388987"/>
                  </a:ext>
                </a:extLst>
              </a:tr>
              <a:tr h="1926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1.13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Long-tail Publication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06591972"/>
                  </a:ext>
                </a:extLst>
              </a:tr>
              <a:tr h="16256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1.14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Distributed Computation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66253454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1.15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 Citation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164405793"/>
                  </a:ext>
                </a:extLst>
              </a:tr>
              <a:tr h="175988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2.1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Provenance Capture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072766819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2.2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Workflow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78930218"/>
                  </a:ext>
                </a:extLst>
              </a:tr>
              <a:tr h="209736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>
                          <a:effectLst/>
                        </a:rPr>
                        <a:t>2.3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Dynamic Resources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171878957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2.4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In situ Analysis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197707956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2.5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Machine Learning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101986888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2.6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UQ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34931023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>
                          <a:effectLst/>
                        </a:rPr>
                        <a:t>2.7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Analytical Modeling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46339322"/>
                  </a:ext>
                </a:extLst>
              </a:tr>
              <a:tr h="147084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>
                          <a:effectLst/>
                        </a:rPr>
                        <a:t>2.8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Mobile Apps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503005057"/>
                  </a:ext>
                </a:extLst>
              </a:tr>
              <a:tr h="147084">
                <a:tc gridSpan="4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150295991"/>
                  </a:ext>
                </a:extLst>
              </a:tr>
              <a:tr h="14708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Current capability status: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40973922"/>
                  </a:ext>
                </a:extLst>
              </a:tr>
              <a:tr h="14708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000" dirty="0">
                          <a:effectLst/>
                        </a:rPr>
                        <a:t>Usable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887399386"/>
                  </a:ext>
                </a:extLst>
              </a:tr>
              <a:tr h="14708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000" dirty="0">
                          <a:effectLst/>
                        </a:rPr>
                        <a:t>Prototype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3281168"/>
                  </a:ext>
                </a:extLst>
              </a:tr>
              <a:tr h="14708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000" dirty="0">
                          <a:effectLst/>
                        </a:rPr>
                        <a:t>Research activity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018" marR="17661" marT="4263" marB="4263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386676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034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099457"/>
          </a:xfrm>
          <a:effectLst/>
        </p:spPr>
        <p:txBody>
          <a:bodyPr/>
          <a:lstStyle/>
          <a:p>
            <a:r>
              <a:rPr lang="en-US" b="1" dirty="0">
                <a:solidFill>
                  <a:srgbClr val="8F0856"/>
                </a:solidFill>
              </a:rPr>
              <a:t>Synda and data </a:t>
            </a:r>
            <a:r>
              <a:rPr lang="en-US" b="1" dirty="0" smtClean="0">
                <a:solidFill>
                  <a:srgbClr val="8F0856"/>
                </a:solidFill>
              </a:rPr>
              <a:t>replication</a:t>
            </a:r>
            <a:endParaRPr lang="en-US" b="1" dirty="0">
              <a:solidFill>
                <a:srgbClr val="8F085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Intelligent ESGF data replication tool</a:t>
            </a:r>
          </a:p>
          <a:p>
            <a:pPr lvl="1"/>
            <a:r>
              <a:rPr lang="en-US" dirty="0" smtClean="0"/>
              <a:t>Searches and replicates specific datasets by attributes including variables and source</a:t>
            </a:r>
          </a:p>
          <a:p>
            <a:pPr lvl="1"/>
            <a:r>
              <a:rPr lang="en-US" dirty="0" smtClean="0"/>
              <a:t>Maintains database of transactions and “installed” datasets, allowing fine-grained metadata searches</a:t>
            </a:r>
          </a:p>
          <a:p>
            <a:pPr lvl="1"/>
            <a:r>
              <a:rPr lang="en-US" dirty="0" smtClean="0"/>
              <a:t>Supports multiple protocols</a:t>
            </a:r>
          </a:p>
          <a:p>
            <a:pPr lvl="2"/>
            <a:r>
              <a:rPr lang="en-US" dirty="0" err="1" smtClean="0"/>
              <a:t>Wget</a:t>
            </a:r>
            <a:r>
              <a:rPr lang="en-US" dirty="0" smtClean="0"/>
              <a:t>/HTTP, GridFTP, Globus</a:t>
            </a:r>
          </a:p>
          <a:p>
            <a:pPr lvl="1"/>
            <a:r>
              <a:rPr lang="en-US" dirty="0" smtClean="0"/>
              <a:t>Developed by IPSL</a:t>
            </a:r>
          </a:p>
          <a:p>
            <a:r>
              <a:rPr lang="en-US" dirty="0" smtClean="0"/>
              <a:t>Tier 1 sites currently performing site-site federation testing with Synda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46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06910"/>
            <a:ext cx="10707689" cy="1099457"/>
          </a:xfrm>
          <a:effectLst/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rgbClr val="8F0856"/>
                </a:solidFill>
              </a:rPr>
              <a:t>Connecting our system with the largest network in the world and organizing the Earth science network community</a:t>
            </a:r>
            <a:endParaRPr lang="en-US" sz="3200" b="1" dirty="0">
              <a:solidFill>
                <a:srgbClr val="8F0856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893371" y="2315109"/>
            <a:ext cx="3198613" cy="3935230"/>
          </a:xfrm>
          <a:prstGeom prst="roundRect">
            <a:avLst/>
          </a:prstGeom>
          <a:solidFill>
            <a:srgbClr val="D7B26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58094" y="2263544"/>
            <a:ext cx="3198613" cy="3935230"/>
          </a:xfrm>
          <a:prstGeom prst="roundRect">
            <a:avLst/>
          </a:prstGeom>
          <a:solidFill>
            <a:srgbClr val="0F79AA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-Right Arrow 6"/>
          <p:cNvSpPr/>
          <p:nvPr/>
        </p:nvSpPr>
        <p:spPr>
          <a:xfrm>
            <a:off x="1108036" y="1506367"/>
            <a:ext cx="9704173" cy="601362"/>
          </a:xfrm>
          <a:prstGeom prst="leftRightArrow">
            <a:avLst/>
          </a:prstGeom>
          <a:solidFill>
            <a:srgbClr val="1536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ESnet</a:t>
            </a:r>
            <a:r>
              <a:rPr lang="en-US" dirty="0" smtClean="0"/>
              <a:t> 100 </a:t>
            </a:r>
            <a:r>
              <a:rPr lang="en-US" dirty="0" err="1" smtClean="0"/>
              <a:t>Gbps</a:t>
            </a:r>
            <a:r>
              <a:rPr lang="en-US" dirty="0" smtClean="0"/>
              <a:t> Internet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4595" y="2377526"/>
            <a:ext cx="2223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LLNL Application Servers</a:t>
            </a:r>
            <a:endParaRPr lang="en-US" sz="1600" dirty="0"/>
          </a:p>
        </p:txBody>
      </p:sp>
      <p:sp>
        <p:nvSpPr>
          <p:cNvPr id="14" name="Right Brace 13"/>
          <p:cNvSpPr/>
          <p:nvPr/>
        </p:nvSpPr>
        <p:spPr>
          <a:xfrm>
            <a:off x="2982948" y="2769938"/>
            <a:ext cx="603440" cy="1959891"/>
          </a:xfrm>
          <a:prstGeom prst="rightBrace">
            <a:avLst>
              <a:gd name="adj1" fmla="val 8333"/>
              <a:gd name="adj2" fmla="val 50368"/>
            </a:avLst>
          </a:prstGeom>
          <a:ln w="28575">
            <a:solidFill>
              <a:srgbClr val="1536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>
            <a:endCxn id="16" idx="2"/>
          </p:cNvCxnSpPr>
          <p:nvPr/>
        </p:nvCxnSpPr>
        <p:spPr>
          <a:xfrm flipV="1">
            <a:off x="3586388" y="2734838"/>
            <a:ext cx="1646278" cy="1022258"/>
          </a:xfrm>
          <a:prstGeom prst="line">
            <a:avLst/>
          </a:prstGeom>
          <a:ln w="28575">
            <a:solidFill>
              <a:srgbClr val="1536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6" idx="4"/>
          </p:cNvCxnSpPr>
          <p:nvPr/>
        </p:nvCxnSpPr>
        <p:spPr>
          <a:xfrm flipH="1">
            <a:off x="6056991" y="3305516"/>
            <a:ext cx="271308" cy="867686"/>
          </a:xfrm>
          <a:prstGeom prst="line">
            <a:avLst/>
          </a:prstGeom>
          <a:ln w="28575">
            <a:solidFill>
              <a:srgbClr val="1536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529963" y="4560704"/>
            <a:ext cx="220284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Server specs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32-core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64GB RAM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10 Gb Ethernet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3x DTN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2x Synda</a:t>
            </a:r>
            <a:endParaRPr lang="en-US" sz="1600" dirty="0"/>
          </a:p>
        </p:txBody>
      </p:sp>
      <p:cxnSp>
        <p:nvCxnSpPr>
          <p:cNvPr id="19" name="Straight Connector 18"/>
          <p:cNvCxnSpPr>
            <a:stCxn id="16" idx="6"/>
          </p:cNvCxnSpPr>
          <p:nvPr/>
        </p:nvCxnSpPr>
        <p:spPr>
          <a:xfrm>
            <a:off x="7423931" y="2734838"/>
            <a:ext cx="1313387" cy="943595"/>
          </a:xfrm>
          <a:prstGeom prst="line">
            <a:avLst/>
          </a:prstGeom>
          <a:ln w="28575">
            <a:solidFill>
              <a:srgbClr val="1536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/>
          <p:cNvSpPr/>
          <p:nvPr/>
        </p:nvSpPr>
        <p:spPr>
          <a:xfrm>
            <a:off x="8737318" y="2832171"/>
            <a:ext cx="591563" cy="1692523"/>
          </a:xfrm>
          <a:prstGeom prst="leftBrace">
            <a:avLst/>
          </a:prstGeom>
          <a:ln w="28575">
            <a:solidFill>
              <a:srgbClr val="1536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97" y="2818708"/>
            <a:ext cx="2528327" cy="189624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8" t="2815" r="30875" b="3192"/>
          <a:stretch/>
        </p:blipFill>
        <p:spPr>
          <a:xfrm rot="5400000">
            <a:off x="9823224" y="2376915"/>
            <a:ext cx="1552771" cy="2535781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509768" y="4918254"/>
            <a:ext cx="25952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ESGF Service/compute:</a:t>
            </a:r>
          </a:p>
          <a:p>
            <a:r>
              <a:rPr lang="en-US" sz="1600" dirty="0" smtClean="0"/>
              <a:t>16x Servers: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Prod/Test </a:t>
            </a:r>
            <a:r>
              <a:rPr lang="en-US" sz="1600" dirty="0" err="1" smtClean="0"/>
              <a:t>IdP</a:t>
            </a:r>
            <a:r>
              <a:rPr lang="en-US" sz="1600" dirty="0" smtClean="0"/>
              <a:t>, Data, Index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Compute &amp; development</a:t>
            </a:r>
            <a:endParaRPr 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9328881" y="2460496"/>
            <a:ext cx="1976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LLNL </a:t>
            </a:r>
            <a:r>
              <a:rPr lang="en-US" sz="1600" dirty="0" err="1" smtClean="0"/>
              <a:t>Aimsdtn</a:t>
            </a:r>
            <a:r>
              <a:rPr lang="en-US" sz="1600" dirty="0" smtClean="0"/>
              <a:t> Servers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7668024" y="2679033"/>
            <a:ext cx="11035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5x 10GbE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6279647" y="3339878"/>
            <a:ext cx="11035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mtClean="0"/>
              <a:t>8x 40GbE</a:t>
            </a:r>
            <a:endParaRPr lang="en-US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4047373" y="2679033"/>
            <a:ext cx="11035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16x 10GbE</a:t>
            </a:r>
            <a:endParaRPr lang="en-US" sz="1600" dirty="0"/>
          </a:p>
        </p:txBody>
      </p:sp>
      <p:sp>
        <p:nvSpPr>
          <p:cNvPr id="4" name="Rounded Rectangle 3"/>
          <p:cNvSpPr/>
          <p:nvPr/>
        </p:nvSpPr>
        <p:spPr>
          <a:xfrm>
            <a:off x="3761791" y="4679698"/>
            <a:ext cx="1356336" cy="1850911"/>
          </a:xfrm>
          <a:prstGeom prst="roundRect">
            <a:avLst/>
          </a:prstGeom>
          <a:solidFill>
            <a:srgbClr val="9ABB8D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7245324" y="4679698"/>
            <a:ext cx="1356336" cy="1850911"/>
          </a:xfrm>
          <a:prstGeom prst="roundRect">
            <a:avLst/>
          </a:prstGeom>
          <a:solidFill>
            <a:srgbClr val="9ABB8D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585120" y="3732106"/>
            <a:ext cx="3191381" cy="2980637"/>
          </a:xfrm>
          <a:prstGeom prst="roundRect">
            <a:avLst/>
          </a:prstGeom>
          <a:solidFill>
            <a:srgbClr val="9ABB8D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 flipH="1">
            <a:off x="7722255" y="4928651"/>
            <a:ext cx="8775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Green</a:t>
            </a:r>
          </a:p>
          <a:p>
            <a:pPr algn="ctr"/>
            <a:r>
              <a:rPr lang="en-US" sz="1600" dirty="0" smtClean="0"/>
              <a:t>Data</a:t>
            </a:r>
          </a:p>
          <a:p>
            <a:pPr algn="ctr"/>
            <a:r>
              <a:rPr lang="en-US" sz="1600" dirty="0" smtClean="0"/>
              <a:t>Oasis</a:t>
            </a:r>
          </a:p>
          <a:p>
            <a:pPr algn="ctr"/>
            <a:r>
              <a:rPr lang="en-US" sz="1600" dirty="0" smtClean="0"/>
              <a:t>(GDO)</a:t>
            </a:r>
            <a:endParaRPr lang="en-US" sz="1600" dirty="0"/>
          </a:p>
          <a:p>
            <a:pPr algn="ctr"/>
            <a:r>
              <a:rPr lang="en-US" sz="1600" dirty="0" smtClean="0"/>
              <a:t>(200 TB)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 flipH="1">
            <a:off x="4690558" y="3916463"/>
            <a:ext cx="10499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Climate</a:t>
            </a:r>
          </a:p>
          <a:p>
            <a:pPr algn="ctr"/>
            <a:r>
              <a:rPr lang="en-US" dirty="0" smtClean="0"/>
              <a:t>Science</a:t>
            </a:r>
          </a:p>
          <a:p>
            <a:pPr algn="ctr"/>
            <a:r>
              <a:rPr lang="en-US" dirty="0" smtClean="0"/>
              <a:t>Storage</a:t>
            </a:r>
          </a:p>
          <a:p>
            <a:pPr algn="ctr"/>
            <a:r>
              <a:rPr lang="en-US" dirty="0" smtClean="0"/>
              <a:t>(CSS)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45981" y="4064539"/>
            <a:ext cx="1967978" cy="1475983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4837549" y="5089192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CSS03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953208" y="5773286"/>
            <a:ext cx="26324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DDN GS12KX-E: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400" dirty="0" smtClean="0"/>
              <a:t>~2PB, expandable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400" dirty="0" smtClean="0"/>
              <a:t>8x Virtual I/O Nodes w/ 40 </a:t>
            </a:r>
            <a:r>
              <a:rPr lang="en-US" sz="1400" dirty="0" err="1" smtClean="0"/>
              <a:t>GbE</a:t>
            </a:r>
            <a:endParaRPr lang="en-US" sz="14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1400" dirty="0" smtClean="0"/>
              <a:t>IBM </a:t>
            </a:r>
            <a:r>
              <a:rPr lang="en-US" sz="1400" dirty="0" err="1" smtClean="0"/>
              <a:t>SpectrumScale</a:t>
            </a:r>
            <a:r>
              <a:rPr lang="en-US" sz="1400" dirty="0" smtClean="0"/>
              <a:t> (GPFS) 4.2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3772779" y="4928651"/>
            <a:ext cx="88036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CSS01</a:t>
            </a:r>
          </a:p>
          <a:p>
            <a:pPr algn="ctr"/>
            <a:r>
              <a:rPr lang="en-US" sz="1600" dirty="0" smtClean="0"/>
              <a:t>(870 TB)</a:t>
            </a:r>
          </a:p>
          <a:p>
            <a:pPr algn="ctr"/>
            <a:endParaRPr lang="en-US" sz="1600" dirty="0" smtClean="0"/>
          </a:p>
          <a:p>
            <a:pPr algn="ctr"/>
            <a:r>
              <a:rPr lang="en-US" sz="1600" dirty="0" smtClean="0"/>
              <a:t>CSS02</a:t>
            </a:r>
          </a:p>
          <a:p>
            <a:pPr algn="ctr"/>
            <a:r>
              <a:rPr lang="en-US" sz="1600" dirty="0" smtClean="0"/>
              <a:t>(654 TB)</a:t>
            </a:r>
            <a:endParaRPr lang="en-US" sz="1600" dirty="0"/>
          </a:p>
        </p:txBody>
      </p:sp>
      <p:sp>
        <p:nvSpPr>
          <p:cNvPr id="9" name="Oval 8"/>
          <p:cNvSpPr/>
          <p:nvPr/>
        </p:nvSpPr>
        <p:spPr>
          <a:xfrm>
            <a:off x="5232666" y="2164160"/>
            <a:ext cx="2191265" cy="1141356"/>
          </a:xfrm>
          <a:prstGeom prst="ellipse">
            <a:avLst/>
          </a:prstGeom>
          <a:solidFill>
            <a:srgbClr val="84B6E3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40 </a:t>
            </a:r>
            <a:r>
              <a:rPr lang="en-US" dirty="0" err="1" smtClean="0">
                <a:solidFill>
                  <a:schemeClr val="tx1"/>
                </a:solidFill>
              </a:rPr>
              <a:t>Gbit</a:t>
            </a:r>
            <a:r>
              <a:rPr lang="en-US" dirty="0" smtClean="0">
                <a:solidFill>
                  <a:schemeClr val="tx1"/>
                </a:solidFill>
              </a:rPr>
              <a:t> NSF Switch Private Network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0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64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b="1" dirty="0" smtClean="0">
                <a:solidFill>
                  <a:srgbClr val="8F0856"/>
                </a:solidFill>
              </a:rPr>
              <a:t>Overview</a:t>
            </a:r>
            <a:endParaRPr lang="en-US" b="1" dirty="0">
              <a:solidFill>
                <a:srgbClr val="8F085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Tier1 site requirements</a:t>
            </a:r>
          </a:p>
          <a:p>
            <a:r>
              <a:rPr lang="en-US" dirty="0" smtClean="0"/>
              <a:t>Globus and data transfers</a:t>
            </a:r>
          </a:p>
          <a:p>
            <a:r>
              <a:rPr lang="en-US" dirty="0" smtClean="0"/>
              <a:t>Front-end servers</a:t>
            </a:r>
          </a:p>
          <a:p>
            <a:r>
              <a:rPr lang="en-US" dirty="0" smtClean="0"/>
              <a:t>Back-end storage devices</a:t>
            </a:r>
          </a:p>
          <a:p>
            <a:r>
              <a:rPr lang="en-US" dirty="0" smtClean="0"/>
              <a:t>Data Transfer Nodes</a:t>
            </a:r>
          </a:p>
          <a:p>
            <a:r>
              <a:rPr lang="en-US" dirty="0" smtClean="0"/>
              <a:t>Network overview</a:t>
            </a:r>
          </a:p>
          <a:p>
            <a:r>
              <a:rPr lang="en-US" dirty="0" err="1" smtClean="0"/>
              <a:t>PerfSONAR</a:t>
            </a:r>
            <a:endParaRPr lang="en-US" dirty="0" smtClean="0"/>
          </a:p>
          <a:p>
            <a:r>
              <a:rPr lang="en-US" dirty="0" smtClean="0"/>
              <a:t>Synchro-Data (</a:t>
            </a:r>
            <a:r>
              <a:rPr lang="en-US" dirty="0" err="1" smtClean="0"/>
              <a:t>Synda</a:t>
            </a:r>
            <a:r>
              <a:rPr lang="en-US" dirty="0" smtClean="0"/>
              <a:t>) and data replication</a:t>
            </a:r>
          </a:p>
        </p:txBody>
      </p:sp>
    </p:spTree>
    <p:extLst>
      <p:ext uri="{BB962C8B-B14F-4D97-AF65-F5344CB8AC3E}">
        <p14:creationId xmlns:p14="http://schemas.microsoft.com/office/powerpoint/2010/main" val="96860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1306"/>
            <a:ext cx="10018713" cy="959655"/>
          </a:xfrm>
          <a:effectLst/>
        </p:spPr>
        <p:txBody>
          <a:bodyPr/>
          <a:lstStyle/>
          <a:p>
            <a:r>
              <a:rPr lang="en-US" b="1" dirty="0" smtClean="0">
                <a:solidFill>
                  <a:srgbClr val="8F0856"/>
                </a:solidFill>
              </a:rPr>
              <a:t>Tier 1 site requirements</a:t>
            </a:r>
            <a:endParaRPr lang="en-US" b="1" dirty="0">
              <a:solidFill>
                <a:srgbClr val="8F085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433" y="1185561"/>
            <a:ext cx="5858747" cy="438805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Storage (1.3): uncompressed</a:t>
            </a:r>
          </a:p>
          <a:p>
            <a:pPr lvl="1"/>
            <a:r>
              <a:rPr lang="en-US" dirty="0" smtClean="0"/>
              <a:t>CMIP1: 1GB; CMIP2: 500GB; CMIP3: 35TB: </a:t>
            </a:r>
          </a:p>
          <a:p>
            <a:pPr lvl="1"/>
            <a:r>
              <a:rPr lang="en-US" dirty="0" smtClean="0"/>
              <a:t>CMIP5: ~2PB; CMIP6: 40+ PB</a:t>
            </a:r>
          </a:p>
          <a:p>
            <a:pPr lvl="2"/>
            <a:r>
              <a:rPr lang="en-US" dirty="0" smtClean="0"/>
              <a:t>File system-level or </a:t>
            </a:r>
            <a:r>
              <a:rPr lang="en-US" dirty="0" err="1" smtClean="0"/>
              <a:t>NetCDF</a:t>
            </a:r>
            <a:r>
              <a:rPr lang="en-US" dirty="0" smtClean="0"/>
              <a:t> compression advantageous</a:t>
            </a:r>
          </a:p>
          <a:p>
            <a:pPr lvl="2"/>
            <a:r>
              <a:rPr lang="en-US" dirty="0" smtClean="0"/>
              <a:t>Update &gt; 99%</a:t>
            </a:r>
          </a:p>
          <a:p>
            <a:r>
              <a:rPr lang="en-US" dirty="0" smtClean="0"/>
              <a:t>Transfer rates (1.4)</a:t>
            </a:r>
          </a:p>
          <a:p>
            <a:pPr lvl="1"/>
            <a:r>
              <a:rPr lang="en-US" dirty="0" smtClean="0"/>
              <a:t>Sustained 485-970 MB/s (</a:t>
            </a:r>
            <a:r>
              <a:rPr lang="en-US" dirty="0"/>
              <a:t>40-80 </a:t>
            </a:r>
            <a:r>
              <a:rPr lang="en-US" dirty="0" smtClean="0"/>
              <a:t>TB/day) between Tier 1 sites</a:t>
            </a:r>
          </a:p>
          <a:p>
            <a:pPr lvl="2"/>
            <a:r>
              <a:rPr lang="en-US" dirty="0"/>
              <a:t>G</a:t>
            </a:r>
            <a:r>
              <a:rPr lang="en-US" dirty="0" smtClean="0"/>
              <a:t>oal: 1PB/</a:t>
            </a:r>
            <a:r>
              <a:rPr lang="en-US" dirty="0" err="1" smtClean="0"/>
              <a:t>wk</a:t>
            </a:r>
            <a:r>
              <a:rPr lang="en-US" dirty="0" smtClean="0"/>
              <a:t> = sustained ~1.8 GB/s</a:t>
            </a:r>
          </a:p>
          <a:p>
            <a:pPr lvl="3"/>
            <a:r>
              <a:rPr lang="en-US" dirty="0" smtClean="0"/>
              <a:t>Not met</a:t>
            </a:r>
          </a:p>
          <a:p>
            <a:pPr lvl="3"/>
            <a:r>
              <a:rPr lang="en-US" dirty="0" smtClean="0"/>
              <a:t>Requires high-performing storage at both ends and 40Gb/s Ethernet</a:t>
            </a:r>
          </a:p>
          <a:p>
            <a:pPr lvl="2"/>
            <a:r>
              <a:rPr lang="en-US" dirty="0"/>
              <a:t>T</a:t>
            </a:r>
            <a:r>
              <a:rPr lang="en-US" dirty="0" smtClean="0"/>
              <a:t>esting @ LLNL reached &gt; 800 MB/s</a:t>
            </a:r>
          </a:p>
          <a:p>
            <a:pPr lvl="3"/>
            <a:r>
              <a:rPr lang="en-US" dirty="0" smtClean="0"/>
              <a:t>Only reachable with multiple, simultaneous transfers</a:t>
            </a:r>
          </a:p>
          <a:p>
            <a:r>
              <a:rPr lang="en-US" dirty="0" smtClean="0"/>
              <a:t>Full suite of ESGF services</a:t>
            </a:r>
          </a:p>
          <a:p>
            <a:pPr lvl="1"/>
            <a:r>
              <a:rPr lang="en-US" dirty="0" err="1" smtClean="0"/>
              <a:t>perfSONAR</a:t>
            </a:r>
            <a:r>
              <a:rPr lang="en-US" dirty="0" smtClean="0"/>
              <a:t>, </a:t>
            </a:r>
            <a:r>
              <a:rPr lang="en-US" dirty="0" err="1" smtClean="0"/>
              <a:t>Synda</a:t>
            </a:r>
            <a:r>
              <a:rPr lang="en-US" dirty="0" smtClean="0"/>
              <a:t>, Globus, publication, dashboard, QC, CoG, etc.</a:t>
            </a:r>
          </a:p>
          <a:p>
            <a:r>
              <a:rPr lang="en-US" dirty="0"/>
              <a:t>Primary leverage site supporting Tier 2 </a:t>
            </a:r>
            <a:r>
              <a:rPr lang="en-US" dirty="0" smtClean="0"/>
              <a:t>sites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649830" y="1185561"/>
            <a:ext cx="5858747" cy="1551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~2 PB Storage disk storage</a:t>
            </a:r>
          </a:p>
          <a:p>
            <a:pPr lvl="1"/>
            <a:r>
              <a:rPr lang="en-US" dirty="0" smtClean="0"/>
              <a:t>Front-end servers</a:t>
            </a:r>
          </a:p>
          <a:p>
            <a:pPr lvl="1"/>
            <a:r>
              <a:rPr lang="en-US" dirty="0" smtClean="0"/>
              <a:t>Test compute cluster</a:t>
            </a:r>
          </a:p>
          <a:p>
            <a:pPr lvl="1"/>
            <a:r>
              <a:rPr lang="en-US" dirty="0" smtClean="0"/>
              <a:t>Data Transfer Nodes (DTNs) in a “Science DMZ”</a:t>
            </a:r>
          </a:p>
        </p:txBody>
      </p:sp>
      <p:pic>
        <p:nvPicPr>
          <p:cNvPr id="6" name="Picture 5" descr="a.png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7" t="4224" r="605"/>
          <a:stretch/>
        </p:blipFill>
        <p:spPr>
          <a:xfrm>
            <a:off x="6566462" y="2814453"/>
            <a:ext cx="5627121" cy="39960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953516" y="3280807"/>
            <a:ext cx="532518" cy="276999"/>
          </a:xfrm>
          <a:prstGeom prst="rect">
            <a:avLst/>
          </a:prstGeom>
          <a:solidFill>
            <a:srgbClr val="FF0000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LLNL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881473" y="4321139"/>
            <a:ext cx="561372" cy="276999"/>
          </a:xfrm>
          <a:prstGeom prst="rect">
            <a:avLst/>
          </a:prstGeom>
          <a:solidFill>
            <a:srgbClr val="FF0000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DKRZ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82572" y="4321138"/>
            <a:ext cx="561372" cy="276999"/>
          </a:xfrm>
          <a:prstGeom prst="rect">
            <a:avLst/>
          </a:prstGeom>
          <a:solidFill>
            <a:srgbClr val="FF0000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CEDA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00783" y="6092248"/>
            <a:ext cx="1142044" cy="276999"/>
          </a:xfrm>
          <a:prstGeom prst="rect">
            <a:avLst/>
          </a:prstGeom>
          <a:solidFill>
            <a:srgbClr val="942092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Model Center 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43944" y="6595745"/>
            <a:ext cx="1151662" cy="276999"/>
          </a:xfrm>
          <a:prstGeom prst="rect">
            <a:avLst/>
          </a:prstGeom>
          <a:solidFill>
            <a:srgbClr val="942092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Model Center 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66660" y="5809208"/>
            <a:ext cx="1143646" cy="276999"/>
          </a:xfrm>
          <a:prstGeom prst="rect">
            <a:avLst/>
          </a:prstGeom>
          <a:solidFill>
            <a:srgbClr val="942092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</a:rPr>
              <a:t>Model Center 3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19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b="1" dirty="0" smtClean="0">
                <a:solidFill>
                  <a:srgbClr val="8F0856"/>
                </a:solidFill>
              </a:rPr>
              <a:t>Globus and file transfers</a:t>
            </a:r>
            <a:endParaRPr lang="en-US" b="1" dirty="0">
              <a:solidFill>
                <a:srgbClr val="8F085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Globus?</a:t>
            </a:r>
          </a:p>
          <a:p>
            <a:pPr lvl="1"/>
            <a:r>
              <a:rPr lang="en-US" dirty="0" smtClean="0"/>
              <a:t>US-sponsored project (seeking to support itself)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latform for remote file transfer and sharing</a:t>
            </a:r>
          </a:p>
          <a:p>
            <a:r>
              <a:rPr lang="en-US" dirty="0" smtClean="0"/>
              <a:t>ESGF uses Globus Toolkit and Globus Online (1.3, 1.4)</a:t>
            </a:r>
          </a:p>
          <a:p>
            <a:pPr lvl="1"/>
            <a:r>
              <a:rPr lang="en-US" dirty="0" smtClean="0"/>
              <a:t>Provides ability to securely browse and share files across sites</a:t>
            </a:r>
          </a:p>
          <a:p>
            <a:pPr lvl="1"/>
            <a:r>
              <a:rPr lang="en-US" dirty="0" smtClean="0"/>
              <a:t>Allows secure, high-performance, parallel file transfer mechanism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ptimized for large-file and many-file transfers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85964" y="2289832"/>
            <a:ext cx="3589118" cy="118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2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317665"/>
            <a:ext cx="10018713" cy="1099457"/>
          </a:xfrm>
          <a:effectLst/>
        </p:spPr>
        <p:txBody>
          <a:bodyPr/>
          <a:lstStyle/>
          <a:p>
            <a:r>
              <a:rPr lang="en-US" b="1" dirty="0" smtClean="0">
                <a:solidFill>
                  <a:srgbClr val="8F0856"/>
                </a:solidFill>
              </a:rPr>
              <a:t>Front-end servers</a:t>
            </a:r>
            <a:endParaRPr lang="en-US" b="1" dirty="0">
              <a:solidFill>
                <a:srgbClr val="8F085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ESGF-related servers (1.4):</a:t>
            </a:r>
          </a:p>
          <a:p>
            <a:pPr lvl="1"/>
            <a:r>
              <a:rPr lang="en-US" dirty="0" smtClean="0"/>
              <a:t>18 dedicated ESGF servers</a:t>
            </a:r>
          </a:p>
          <a:p>
            <a:pPr lvl="2"/>
            <a:r>
              <a:rPr lang="en-US" dirty="0" smtClean="0"/>
              <a:t>Plus additional 4+ servers with shared duties</a:t>
            </a:r>
          </a:p>
          <a:p>
            <a:pPr lvl="1"/>
            <a:r>
              <a:rPr lang="en-US" dirty="0" smtClean="0"/>
              <a:t>Provide various:</a:t>
            </a:r>
          </a:p>
          <a:p>
            <a:pPr lvl="2"/>
            <a:r>
              <a:rPr lang="en-US" dirty="0" smtClean="0"/>
              <a:t>IDP nodes authenticates users </a:t>
            </a:r>
          </a:p>
          <a:p>
            <a:pPr lvl="2"/>
            <a:r>
              <a:rPr lang="en-US" dirty="0" smtClean="0"/>
              <a:t>Index nodes catalog and publish available data</a:t>
            </a:r>
          </a:p>
          <a:p>
            <a:pPr lvl="2"/>
            <a:r>
              <a:rPr lang="en-US" dirty="0" smtClean="0"/>
              <a:t>Data nodes serve data</a:t>
            </a:r>
          </a:p>
          <a:p>
            <a:pPr lvl="2"/>
            <a:r>
              <a:rPr lang="en-US" dirty="0" smtClean="0"/>
              <a:t>Synda node ingest replica data</a:t>
            </a:r>
          </a:p>
          <a:p>
            <a:r>
              <a:rPr lang="en-US" dirty="0" smtClean="0"/>
              <a:t>Two distinct federations: Production and Test</a:t>
            </a:r>
          </a:p>
          <a:p>
            <a:r>
              <a:rPr lang="en-US" dirty="0" smtClean="0"/>
              <a:t>Additional CPU/GPU systems under consideration</a:t>
            </a:r>
          </a:p>
          <a:p>
            <a:pPr lvl="1"/>
            <a:endParaRPr lang="en-US" dirty="0" smtClean="0"/>
          </a:p>
        </p:txBody>
      </p:sp>
      <p:grpSp>
        <p:nvGrpSpPr>
          <p:cNvPr id="11" name="Group 10"/>
          <p:cNvGrpSpPr/>
          <p:nvPr/>
        </p:nvGrpSpPr>
        <p:grpSpPr>
          <a:xfrm>
            <a:off x="8075054" y="1906072"/>
            <a:ext cx="3812146" cy="3193962"/>
            <a:chOff x="8306874" y="4108360"/>
            <a:chExt cx="3088326" cy="237954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06874" y="4108360"/>
              <a:ext cx="3088326" cy="2316244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9433570" y="5964684"/>
              <a:ext cx="961557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Service / Compute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9558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139535"/>
            <a:ext cx="10018713" cy="1099457"/>
          </a:xfrm>
          <a:effectLst/>
        </p:spPr>
        <p:txBody>
          <a:bodyPr/>
          <a:lstStyle/>
          <a:p>
            <a:r>
              <a:rPr lang="en-US" b="1" dirty="0" smtClean="0">
                <a:solidFill>
                  <a:srgbClr val="8F0856"/>
                </a:solidFill>
              </a:rPr>
              <a:t>Back-end storage</a:t>
            </a:r>
            <a:endParaRPr lang="en-US" b="1" dirty="0">
              <a:solidFill>
                <a:srgbClr val="8F085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785257"/>
            <a:ext cx="6371803" cy="448675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Legacy Climate Storage Systems</a:t>
            </a:r>
          </a:p>
          <a:p>
            <a:pPr lvl="1"/>
            <a:r>
              <a:rPr lang="en-US" dirty="0" smtClean="0"/>
              <a:t>CSS01: ~0.75PB, 76% full</a:t>
            </a:r>
          </a:p>
          <a:p>
            <a:pPr lvl="1"/>
            <a:r>
              <a:rPr lang="en-US" dirty="0" smtClean="0"/>
              <a:t>CSS02: ~1PB, 95% full</a:t>
            </a:r>
          </a:p>
          <a:p>
            <a:pPr lvl="1"/>
            <a:r>
              <a:rPr lang="en-US" dirty="0" smtClean="0"/>
              <a:t>Both near EOL, but slated for repurposing</a:t>
            </a:r>
          </a:p>
          <a:p>
            <a:r>
              <a:rPr lang="en-US" dirty="0" smtClean="0"/>
              <a:t>New Climate Storage File System (CSS03) (1.4)</a:t>
            </a:r>
          </a:p>
          <a:p>
            <a:pPr lvl="1"/>
            <a:r>
              <a:rPr lang="en-US" dirty="0" smtClean="0"/>
              <a:t>~2PB with planned expansion to &gt;20PB over 3 years (budget dependent)</a:t>
            </a:r>
          </a:p>
          <a:p>
            <a:pPr lvl="1"/>
            <a:r>
              <a:rPr lang="en-US" dirty="0" smtClean="0"/>
              <a:t>Holds compressed CMIP5 data from CSS01/CSS02 and future CMIP6 data</a:t>
            </a:r>
          </a:p>
          <a:p>
            <a:pPr lvl="1"/>
            <a:r>
              <a:rPr lang="en-US" dirty="0" smtClean="0"/>
              <a:t>Runs IBM </a:t>
            </a:r>
            <a:r>
              <a:rPr lang="en-US" dirty="0" err="1" smtClean="0"/>
              <a:t>SpectrumScale</a:t>
            </a:r>
            <a:r>
              <a:rPr lang="en-US" dirty="0" smtClean="0"/>
              <a:t> (GPFS) 4.2 with native clients </a:t>
            </a:r>
          </a:p>
          <a:p>
            <a:pPr lvl="1"/>
            <a:r>
              <a:rPr lang="en-US" dirty="0" smtClean="0"/>
              <a:t>Uses 40Gb/s Ethernet infrastructure</a:t>
            </a:r>
          </a:p>
          <a:p>
            <a:pPr lvl="2"/>
            <a:r>
              <a:rPr lang="en-US" dirty="0" smtClean="0"/>
              <a:t>Clients connected via 10Gb/s Ethernet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32372" y="2255684"/>
            <a:ext cx="4705082" cy="35288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20750" y="6064854"/>
            <a:ext cx="81292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CSS F/S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2848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287192"/>
            <a:ext cx="10018713" cy="1099457"/>
          </a:xfrm>
          <a:effectLst/>
        </p:spPr>
        <p:txBody>
          <a:bodyPr/>
          <a:lstStyle/>
          <a:p>
            <a:r>
              <a:rPr lang="en-US" b="1" dirty="0">
                <a:solidFill>
                  <a:srgbClr val="8F0856"/>
                </a:solidFill>
              </a:rPr>
              <a:t>Data Transfer </a:t>
            </a:r>
            <a:r>
              <a:rPr lang="en-US" b="1" dirty="0" smtClean="0">
                <a:solidFill>
                  <a:srgbClr val="8F0856"/>
                </a:solidFill>
              </a:rPr>
              <a:t>Nodes (DTNs)</a:t>
            </a:r>
            <a:endParaRPr lang="en-US" b="1" dirty="0">
              <a:solidFill>
                <a:srgbClr val="8F085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Dedicated file transfer nodes (1.4)</a:t>
            </a:r>
          </a:p>
          <a:p>
            <a:pPr lvl="1"/>
            <a:r>
              <a:rPr lang="en-US" dirty="0"/>
              <a:t>Reside on 100Gb/s Science DMZ</a:t>
            </a:r>
          </a:p>
          <a:p>
            <a:pPr lvl="1"/>
            <a:r>
              <a:rPr lang="en-US" dirty="0" smtClean="0"/>
              <a:t>3x Globus transfer nodes (when data re-published)</a:t>
            </a:r>
          </a:p>
          <a:p>
            <a:pPr lvl="2"/>
            <a:r>
              <a:rPr lang="en-US" dirty="0" smtClean="0"/>
              <a:t>Will allow parallel, high-speed, file transfers to other sites</a:t>
            </a:r>
          </a:p>
          <a:p>
            <a:pPr lvl="1"/>
            <a:r>
              <a:rPr lang="en-US" dirty="0" smtClean="0"/>
              <a:t>2x Synda data-ingest nodes</a:t>
            </a:r>
          </a:p>
          <a:p>
            <a:pPr lvl="2"/>
            <a:r>
              <a:rPr lang="en-US" dirty="0" smtClean="0"/>
              <a:t>Replicate data from other sites to LLNL</a:t>
            </a:r>
          </a:p>
          <a:p>
            <a:pPr lvl="1"/>
            <a:r>
              <a:rPr lang="en-US" dirty="0" smtClean="0"/>
              <a:t>Protocols supported</a:t>
            </a:r>
          </a:p>
          <a:p>
            <a:pPr lvl="2"/>
            <a:r>
              <a:rPr lang="en-US" dirty="0" smtClean="0"/>
              <a:t>Globus</a:t>
            </a:r>
          </a:p>
          <a:p>
            <a:pPr lvl="2"/>
            <a:r>
              <a:rPr lang="en-US" dirty="0" smtClean="0"/>
              <a:t>GridFTP</a:t>
            </a:r>
          </a:p>
          <a:p>
            <a:pPr lvl="2"/>
            <a:r>
              <a:rPr lang="en-US" dirty="0" smtClean="0"/>
              <a:t>Http</a:t>
            </a:r>
          </a:p>
          <a:p>
            <a:pPr lvl="1"/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8597245" y="1979921"/>
            <a:ext cx="3058135" cy="3811279"/>
            <a:chOff x="8878541" y="1427414"/>
            <a:chExt cx="1944992" cy="259332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8554375" y="1751580"/>
              <a:ext cx="2593323" cy="194499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444573" y="3706902"/>
              <a:ext cx="812926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 err="1" smtClean="0"/>
                <a:t>Aimsdtn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5263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1"/>
            <a:ext cx="10018713" cy="806534"/>
          </a:xfrm>
          <a:effectLst/>
        </p:spPr>
        <p:txBody>
          <a:bodyPr/>
          <a:lstStyle/>
          <a:p>
            <a:r>
              <a:rPr lang="en-US" b="1" dirty="0">
                <a:solidFill>
                  <a:srgbClr val="8F0856"/>
                </a:solidFill>
              </a:rPr>
              <a:t>Network </a:t>
            </a:r>
            <a:r>
              <a:rPr lang="en-US" b="1" dirty="0" smtClean="0">
                <a:solidFill>
                  <a:srgbClr val="8F0856"/>
                </a:solidFill>
              </a:rPr>
              <a:t>overview</a:t>
            </a:r>
            <a:endParaRPr lang="en-US" b="1" dirty="0">
              <a:solidFill>
                <a:srgbClr val="8F0856"/>
              </a:solidFill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2500" y="806534"/>
            <a:ext cx="9270523" cy="583870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565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0"/>
            <a:ext cx="5611510" cy="1100959"/>
          </a:xfrm>
          <a:effectLst/>
        </p:spPr>
        <p:txBody>
          <a:bodyPr/>
          <a:lstStyle/>
          <a:p>
            <a:r>
              <a:rPr lang="en-US" b="1" dirty="0" err="1">
                <a:solidFill>
                  <a:srgbClr val="8F0856"/>
                </a:solidFill>
              </a:rPr>
              <a:t>PerfSONAR</a:t>
            </a:r>
            <a:endParaRPr lang="en-US" b="1" dirty="0">
              <a:solidFill>
                <a:srgbClr val="8F0856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484313" y="892997"/>
            <a:ext cx="4895055" cy="2950341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Continuous , centralized, monitoring service of </a:t>
            </a:r>
            <a:r>
              <a:rPr lang="en-US" sz="2400" dirty="0" err="1" smtClean="0"/>
              <a:t>ESnet</a:t>
            </a:r>
            <a:r>
              <a:rPr lang="en-US" sz="2400" dirty="0" smtClean="0"/>
              <a:t> sites</a:t>
            </a:r>
          </a:p>
          <a:p>
            <a:pPr lvl="1"/>
            <a:r>
              <a:rPr lang="en-US" sz="2000" dirty="0" smtClean="0"/>
              <a:t> Connection status </a:t>
            </a:r>
          </a:p>
          <a:p>
            <a:pPr lvl="1"/>
            <a:r>
              <a:rPr lang="en-US" sz="2000" dirty="0" smtClean="0"/>
              <a:t>Throughput</a:t>
            </a:r>
          </a:p>
          <a:p>
            <a:r>
              <a:rPr lang="en-US" sz="2400" dirty="0"/>
              <a:t>R</a:t>
            </a:r>
            <a:r>
              <a:rPr lang="en-US" sz="2400" dirty="0" smtClean="0"/>
              <a:t>eport generation for baselines and aberration analysis</a:t>
            </a:r>
          </a:p>
          <a:p>
            <a:r>
              <a:rPr lang="en-US" sz="2400" dirty="0" smtClean="0"/>
              <a:t>Website and Dashboards:</a:t>
            </a:r>
          </a:p>
          <a:p>
            <a:pPr lvl="1"/>
            <a:r>
              <a:rPr lang="en-US" sz="2200" dirty="0" smtClean="0"/>
              <a:t>https://</a:t>
            </a:r>
            <a:r>
              <a:rPr lang="en-US" sz="2200" dirty="0" err="1" smtClean="0"/>
              <a:t>icnwg.llnl.gov</a:t>
            </a:r>
            <a:endParaRPr lang="en-US" sz="22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367" y="0"/>
            <a:ext cx="5096178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713" y="3843338"/>
            <a:ext cx="3873169" cy="301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80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960</TotalTime>
  <Words>1548</Words>
  <Application>Microsoft Macintosh PowerPoint</Application>
  <PresentationFormat>Widescreen</PresentationFormat>
  <Paragraphs>300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Corbel</vt:lpstr>
      <vt:lpstr>Times New Roman</vt:lpstr>
      <vt:lpstr>Arial</vt:lpstr>
      <vt:lpstr>Parallax</vt:lpstr>
      <vt:lpstr>Hardware, Network, and Data Transfer</vt:lpstr>
      <vt:lpstr>Overview</vt:lpstr>
      <vt:lpstr>Tier 1 site requirements</vt:lpstr>
      <vt:lpstr>Globus and file transfers</vt:lpstr>
      <vt:lpstr>Front-end servers</vt:lpstr>
      <vt:lpstr>Back-end storage</vt:lpstr>
      <vt:lpstr>Data Transfer Nodes (DTNs)</vt:lpstr>
      <vt:lpstr>Network overview</vt:lpstr>
      <vt:lpstr>PerfSONAR</vt:lpstr>
      <vt:lpstr>Synda and data replication</vt:lpstr>
      <vt:lpstr>Connecting our system with the largest network in the world and organizing the Earth science network community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Dean Williams</dc:creator>
  <cp:lastModifiedBy>Williams, Dean N.</cp:lastModifiedBy>
  <cp:revision>71</cp:revision>
  <dcterms:created xsi:type="dcterms:W3CDTF">2017-04-12T15:43:38Z</dcterms:created>
  <dcterms:modified xsi:type="dcterms:W3CDTF">2017-06-05T01:07:28Z</dcterms:modified>
</cp:coreProperties>
</file>

<file path=docProps/thumbnail.jpeg>
</file>